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2" r:id="rId5"/>
    <p:sldId id="272" r:id="rId6"/>
    <p:sldId id="269" r:id="rId7"/>
    <p:sldId id="259" r:id="rId8"/>
    <p:sldId id="270" r:id="rId9"/>
    <p:sldId id="268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BA7592-B9B7-A844-9492-C988187F92E8}" v="42" dt="2019-04-27T00:54:22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76"/>
    <p:restoredTop sz="94655"/>
  </p:normalViewPr>
  <p:slideViewPr>
    <p:cSldViewPr snapToGrid="0" snapToObjects="1">
      <p:cViewPr varScale="1">
        <p:scale>
          <a:sx n="94" d="100"/>
          <a:sy n="94" d="100"/>
        </p:scale>
        <p:origin x="1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001D9-B5E2-204D-8225-7208BE568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F53887-73D6-3242-9576-A372F1F748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3A35B-23C7-0A4D-BD46-8A5AB7ED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303EB-3346-054E-853B-BBE9FD69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7CD35-81D0-E44A-BEBD-C1C18C48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C4A99-AB6E-4D41-9071-4954DCE16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C099E-1CF6-144E-8AB5-A1CEC81F1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DEC7A-50B8-1F47-B93B-9E9B68DF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424CA-52BB-544C-86F1-038972F20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73EB1-6C47-F640-BC36-9FF83B9D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6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C8C8F4-6B2E-C44F-953E-5C65BBF5C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DA738-6D07-F94E-8752-028935530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622BE-57C3-AB48-8484-79728733F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D23BF-8821-5241-8674-8CCC0D69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734CB-BF21-7D43-8FAA-027DABC5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C1881-017A-7449-9833-078835878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3DC1F-2703-9644-B7B4-F8EBF5510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64A35-B427-4E46-9B52-D43A0885F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D0F3B-A66E-1543-AFEE-196DB2D4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D719-1E47-2F46-A9FE-55F53DCA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9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F52E-5E5F-EC42-BF0B-931B8F12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9DAEB-7742-3B49-9A02-DFE8FC7F5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97E37-3735-7B4A-95E4-DC22DE1B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689BA-566B-4A41-98B2-096A73D5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F4677-D175-614B-8B9A-CC735A19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4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4CF1-C30D-504C-A3B8-922BED29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25918-75FA-8649-AD9C-98D03BB1A2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1E8EF-ED75-B647-99C7-C7D3891A1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5AC38-0F1A-8342-8617-650402607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8DB5C-E671-E544-B863-E3A6A5C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0F0896-3F62-7E41-8A67-2AF45ED0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87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5974-1E6F-D648-BA59-5E9BA1B58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82B9F-146F-284C-806C-8CA9F6077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91E53-DABC-714F-BEC3-30C1E9F98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1C1998-8B82-4947-BF43-AD466C01B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465B8-23C6-F741-BF00-D1CE01CBD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0E9EE4-B154-C242-A953-EDD8E89E5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8FCAE3-0EA1-1048-83E1-D35DAF917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3C678B-8719-2D43-9B10-A6FB9E26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1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C182-F399-294B-8EC7-5FC19CA4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52F4F-A411-8B4F-A382-3950D12AE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09D3D-AA98-5844-A087-76C75D0F1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D116D-C217-184A-8D23-5E7C820A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3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BAA6C-BE3B-4449-BE61-66689DD5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44E48-2A7A-8A49-8F41-912FA273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0C725-720A-1040-A07C-9C6A6511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5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A63D9-E1F4-464A-A99E-E06DFF20A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3D63C-6D13-4C4A-AA48-A3422639C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46A0C-D9AA-5A4A-ABE4-3346CE1A1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8892C7-F900-494F-AD4C-EA60182E8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42E33-F6E8-5C4F-9BCB-242E8A87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31FD6-436A-9E4B-B28B-529911C1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12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487C2-726E-924E-8C5C-7819286F9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7D1DEA-613C-934E-AB69-0277C3451C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BD7AD9-5A0E-FF4C-9105-D0997A03B9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7FAED-A29D-D64A-987E-7A7EC62E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2DB48-BB6D-5441-9847-C22F569F8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50D23-3EA8-BC49-8AE6-DAAC24541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4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EB437C-B509-374B-B13A-EB709585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17D44-BE31-F142-ACD4-91375D2CC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E9C87-D0B0-AF46-9508-7C03D3329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B2B63-24CA-E546-851C-EBC12A58674D}" type="datetimeFigureOut">
              <a:rPr lang="en-US" smtClean="0"/>
              <a:t>4/26/19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2DF9F-D4B4-184A-A697-FA09A6724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29051-C10D-BC4E-A8EA-8942E5158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31B2D-25A4-B04F-BBA7-A569ECE33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6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A2B1D-D9EC-DC4A-8A8A-68E0A583B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449" y="4445251"/>
            <a:ext cx="10901471" cy="135071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Start of the Illinois Solar Journey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97CAE-0517-F94A-871A-61C85E269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449" y="5795963"/>
            <a:ext cx="10901471" cy="560388"/>
          </a:xfrm>
          <a:noFill/>
        </p:spPr>
        <p:txBody>
          <a:bodyPr>
            <a:normAutofit/>
          </a:bodyPr>
          <a:lstStyle/>
          <a:p>
            <a:r>
              <a:rPr lang="en-US" dirty="0"/>
              <a:t>Mark Burger, Solar Consultant, Seven Generations Ahead</a:t>
            </a: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283A93BD-A469-4D4C-8A1F-5668AE9758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8565" y="503573"/>
            <a:ext cx="7134870" cy="35994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3D9815B-BA0D-CA4B-89B3-B3B1711D2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65" y="501649"/>
            <a:ext cx="7268578" cy="36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56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EE8023C-165E-AC44-8027-EC72525B4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/>
          <a:stretch/>
        </p:blipFill>
        <p:spPr>
          <a:xfrm>
            <a:off x="5762899" y="0"/>
            <a:ext cx="6423053" cy="685800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860FA7A-C6C6-514C-9192-823D89CA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842" y="503236"/>
            <a:ext cx="4634895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+mn-lt"/>
              </a:rPr>
              <a:t>Going forward…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255E85-97F4-8F43-AEDB-06E5FAB158ED}"/>
              </a:ext>
            </a:extLst>
          </p:cNvPr>
          <p:cNvSpPr txBox="1"/>
          <p:nvPr/>
        </p:nvSpPr>
        <p:spPr>
          <a:xfrm>
            <a:off x="10228337" y="-1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39E1F-DA7B-7940-917E-58BFB217E522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32637-8620-534A-B49B-D9E92134CA7F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431B3-29CE-8E44-940C-A2FBEC4393D1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67C46-4331-0E4E-8F4D-34BE36CA4E12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0594A-CB3F-EC44-83BC-B0B5A02DF755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00BD-1628-2249-A58C-55CCF7429D1F}"/>
              </a:ext>
            </a:extLst>
          </p:cNvPr>
          <p:cNvSpPr txBox="1"/>
          <p:nvPr/>
        </p:nvSpPr>
        <p:spPr>
          <a:xfrm>
            <a:off x="33385" y="-15119"/>
            <a:ext cx="5723466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Municipalities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/>
              <a:t>Get your regulatory house in order – solar permitting, inspections, review,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/>
              <a:t>If not a </a:t>
            </a:r>
            <a:r>
              <a:rPr lang="en-US" sz="2600" b="1" i="1" dirty="0"/>
              <a:t>SolSmart.org </a:t>
            </a:r>
            <a:r>
              <a:rPr lang="en-US" sz="2600" b="1" dirty="0"/>
              <a:t>partner, join &gt;20 Illinois municipalities that 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600" b="1" dirty="0"/>
              <a:t>Solar Actions – online permitting, streamlined processing, eliminate barriers like unnecessary special permitting or hearings.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b="1" dirty="0"/>
              <a:t>Municipal Aggregation - consider incorporating solar for residential/small commercial market in existing or as a way to revive inactive programs</a:t>
            </a:r>
          </a:p>
        </p:txBody>
      </p:sp>
    </p:spTree>
    <p:extLst>
      <p:ext uri="{BB962C8B-B14F-4D97-AF65-F5344CB8AC3E}">
        <p14:creationId xmlns:p14="http://schemas.microsoft.com/office/powerpoint/2010/main" val="2790161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EE8023C-165E-AC44-8027-EC72525B4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/>
          <a:stretch/>
        </p:blipFill>
        <p:spPr>
          <a:xfrm>
            <a:off x="5762899" y="0"/>
            <a:ext cx="6423053" cy="685800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860FA7A-C6C6-514C-9192-823D89CA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842" y="503236"/>
            <a:ext cx="4634895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+mn-lt"/>
              </a:rPr>
              <a:t>Going forward…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255E85-97F4-8F43-AEDB-06E5FAB158ED}"/>
              </a:ext>
            </a:extLst>
          </p:cNvPr>
          <p:cNvSpPr txBox="1"/>
          <p:nvPr/>
        </p:nvSpPr>
        <p:spPr>
          <a:xfrm>
            <a:off x="10228337" y="-1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39E1F-DA7B-7940-917E-58BFB217E522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32637-8620-534A-B49B-D9E92134CA7F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431B3-29CE-8E44-940C-A2FBEC4393D1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67C46-4331-0E4E-8F4D-34BE36CA4E12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0594A-CB3F-EC44-83BC-B0B5A02DF755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00BD-1628-2249-A58C-55CCF7429D1F}"/>
              </a:ext>
            </a:extLst>
          </p:cNvPr>
          <p:cNvSpPr txBox="1"/>
          <p:nvPr/>
        </p:nvSpPr>
        <p:spPr>
          <a:xfrm>
            <a:off x="33385" y="-15119"/>
            <a:ext cx="57234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Organizations and Individuals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Start planning NOW for solar procurement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b="1" dirty="0"/>
              <a:t>Tax credits start phasing out in 2020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b="1" dirty="0"/>
              <a:t>Decide on-site or off-site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Plan on a competitive procurement process</a:t>
            </a:r>
          </a:p>
        </p:txBody>
      </p:sp>
    </p:spTree>
    <p:extLst>
      <p:ext uri="{BB962C8B-B14F-4D97-AF65-F5344CB8AC3E}">
        <p14:creationId xmlns:p14="http://schemas.microsoft.com/office/powerpoint/2010/main" val="395831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A81DFE6-9328-8A48-9C9E-94A1E93CD7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+mn-lt"/>
              </a:rPr>
              <a:t>THANK YOU!</a:t>
            </a:r>
            <a:endParaRPr lang="en-US" b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35B644-361B-2A4B-86C5-E02B02040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5" y="1352939"/>
            <a:ext cx="5990253" cy="4492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3614D5-906E-A044-898A-C16EA07D9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431" y="5089979"/>
            <a:ext cx="42799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39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A59C-1B5A-4648-980F-2C400B4F3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</a:rPr>
              <a:t>Solar Rules of Thumb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2F83-5548-F948-A576-E18680FED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144" y="2279018"/>
            <a:ext cx="5487399" cy="3375920"/>
          </a:xfrm>
        </p:spPr>
        <p:txBody>
          <a:bodyPr anchor="t">
            <a:noAutofit/>
          </a:bodyPr>
          <a:lstStyle/>
          <a:p>
            <a:r>
              <a:rPr lang="en-US" sz="1800" b="1" dirty="0"/>
              <a:t>What you use AT ONE time</a:t>
            </a:r>
          </a:p>
          <a:p>
            <a:pPr lvl="1"/>
            <a:r>
              <a:rPr lang="en-US" sz="1800" b="1" dirty="0"/>
              <a:t>1,000 watts (W) =1 kilowatt (kW), 1,000 kW=1 megawatt (MW)</a:t>
            </a:r>
          </a:p>
          <a:p>
            <a:r>
              <a:rPr lang="en-US" sz="1800" b="1" dirty="0"/>
              <a:t>What you use OVER time (typically an hour)</a:t>
            </a:r>
          </a:p>
          <a:p>
            <a:pPr lvl="1"/>
            <a:r>
              <a:rPr lang="en-US" sz="1800" b="1" dirty="0"/>
              <a:t>1,000 watt-hours (W-</a:t>
            </a:r>
            <a:r>
              <a:rPr lang="en-US" sz="1800" b="1" dirty="0" err="1"/>
              <a:t>hr</a:t>
            </a:r>
            <a:r>
              <a:rPr lang="en-US" sz="1800" b="1" dirty="0"/>
              <a:t>) = 1 kilowatt-hour (kW-hr), 1,000 kW-hr = 1 megawatt-hour (MW-</a:t>
            </a:r>
            <a:r>
              <a:rPr lang="en-US" sz="1800" b="1" dirty="0" err="1"/>
              <a:t>hr</a:t>
            </a:r>
            <a:r>
              <a:rPr lang="en-US" sz="1800" b="1" dirty="0"/>
              <a:t>)</a:t>
            </a:r>
          </a:p>
          <a:p>
            <a:r>
              <a:rPr lang="en-US" sz="1800" b="1" dirty="0"/>
              <a:t>Average </a:t>
            </a:r>
            <a:r>
              <a:rPr lang="en-US" sz="1800" b="1" dirty="0" err="1"/>
              <a:t>ComEd</a:t>
            </a:r>
            <a:r>
              <a:rPr lang="en-US" sz="1800" b="1" dirty="0"/>
              <a:t> house uses ~7,500 kW-hr-year (gas heat, hot water)</a:t>
            </a:r>
          </a:p>
          <a:p>
            <a:r>
              <a:rPr lang="en-US" sz="1800" b="1" dirty="0"/>
              <a:t>A 5 kW photovoltaic system (PV) would supply that amount over a year, would need ~500 square feet of roof area to install.</a:t>
            </a:r>
          </a:p>
          <a:p>
            <a:r>
              <a:rPr lang="en-US" sz="1800" b="1" dirty="0"/>
              <a:t>A 1 MW solar installation solar installation (~football field) could supply electricity for ~150 houses or 250 apartments over a year.</a:t>
            </a:r>
          </a:p>
          <a:p>
            <a:endParaRPr lang="en-US" sz="1800" b="1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E07178-10CF-1A4B-B83B-DDD485663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2" r="2790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2094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F0FB-BF4D-1744-ADB3-39DF46357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Illinois solar market just getting started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534E66A-0716-4218-B799-636FFD794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Thru end of 2018 (SEIA.ORG)</a:t>
            </a:r>
          </a:p>
          <a:p>
            <a:r>
              <a:rPr lang="en-US" b="1" dirty="0">
                <a:solidFill>
                  <a:schemeClr val="bg1"/>
                </a:solidFill>
              </a:rPr>
              <a:t>0.08% of Illinois electricity generated 2018</a:t>
            </a:r>
          </a:p>
          <a:p>
            <a:r>
              <a:rPr lang="en-US" b="1" dirty="0">
                <a:solidFill>
                  <a:schemeClr val="bg1"/>
                </a:solidFill>
              </a:rPr>
              <a:t>3,670 installations</a:t>
            </a:r>
          </a:p>
          <a:p>
            <a:r>
              <a:rPr lang="en-US" b="1" dirty="0">
                <a:solidFill>
                  <a:schemeClr val="bg1"/>
                </a:solidFill>
              </a:rPr>
              <a:t>108.47 megawatts (MW) of capacity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25 MW installed in 2018</a:t>
            </a:r>
          </a:p>
          <a:p>
            <a:r>
              <a:rPr lang="en-US" b="1" dirty="0">
                <a:solidFill>
                  <a:schemeClr val="bg1"/>
                </a:solidFill>
              </a:rPr>
              <a:t>158,000 megawatt hours generated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C85C4FC-6E37-9A49-B5F4-25C3D8D9D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2266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6742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006A4EC-BCC4-2846-999E-02416EEE9984}"/>
              </a:ext>
            </a:extLst>
          </p:cNvPr>
          <p:cNvSpPr txBox="1">
            <a:spLocks/>
          </p:cNvSpPr>
          <p:nvPr/>
        </p:nvSpPr>
        <p:spPr>
          <a:xfrm>
            <a:off x="838200" y="4709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Numerous market segments to develop solar electricity, either onsite or offsite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762F064-CD12-FD48-9199-DCFB7C2F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251" y="1866116"/>
            <a:ext cx="6244774" cy="469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087A34-C547-C845-A1D8-BFE0A1589C73}"/>
              </a:ext>
            </a:extLst>
          </p:cNvPr>
          <p:cNvSpPr txBox="1"/>
          <p:nvPr/>
        </p:nvSpPr>
        <p:spPr>
          <a:xfrm>
            <a:off x="579433" y="345435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Lease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743C18-8E8E-0941-BBFC-B54A0C106675}"/>
              </a:ext>
            </a:extLst>
          </p:cNvPr>
          <p:cNvSpPr txBox="1"/>
          <p:nvPr/>
        </p:nvSpPr>
        <p:spPr>
          <a:xfrm>
            <a:off x="600600" y="4396618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Lease - Purchase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0FFD6F-A382-D241-819C-CDBE063C3840}"/>
              </a:ext>
            </a:extLst>
          </p:cNvPr>
          <p:cNvSpPr txBox="1"/>
          <p:nvPr/>
        </p:nvSpPr>
        <p:spPr>
          <a:xfrm>
            <a:off x="9223219" y="1773895"/>
            <a:ext cx="1957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Power Purchase Agreement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624661-614F-A146-B3FC-1596D6FC657D}"/>
              </a:ext>
            </a:extLst>
          </p:cNvPr>
          <p:cNvSpPr txBox="1"/>
          <p:nvPr/>
        </p:nvSpPr>
        <p:spPr>
          <a:xfrm>
            <a:off x="9223219" y="3186801"/>
            <a:ext cx="2298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Community Solar Subscription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24395C-76D5-F04E-904A-288A1942CAFF}"/>
              </a:ext>
            </a:extLst>
          </p:cNvPr>
          <p:cNvSpPr txBox="1"/>
          <p:nvPr/>
        </p:nvSpPr>
        <p:spPr>
          <a:xfrm>
            <a:off x="9223219" y="4772663"/>
            <a:ext cx="21305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Municipal Aggregation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88E321-B960-ED44-82DF-758F862F5CFD}"/>
              </a:ext>
            </a:extLst>
          </p:cNvPr>
          <p:cNvSpPr txBox="1"/>
          <p:nvPr/>
        </p:nvSpPr>
        <p:spPr>
          <a:xfrm>
            <a:off x="298219" y="2219903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Ownership</a:t>
            </a:r>
          </a:p>
        </p:txBody>
      </p:sp>
    </p:spTree>
    <p:extLst>
      <p:ext uri="{BB962C8B-B14F-4D97-AF65-F5344CB8AC3E}">
        <p14:creationId xmlns:p14="http://schemas.microsoft.com/office/powerpoint/2010/main" val="254229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B7FB-751F-7342-97F3-4C98A30AF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40280"/>
            <a:ext cx="5314536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Got a roof (or other place to install on your property?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585D5-D290-6C45-8CC7-9FB9A1CBE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57211" cy="3375920"/>
          </a:xfrm>
        </p:spPr>
        <p:txBody>
          <a:bodyPr anchor="t">
            <a:noAutofit/>
          </a:bodyPr>
          <a:lstStyle/>
          <a:p>
            <a:r>
              <a:rPr lang="en-US" sz="2000" b="1"/>
              <a:t>On-site solar generation for residential or non-residential building</a:t>
            </a:r>
          </a:p>
          <a:p>
            <a:r>
              <a:rPr lang="en-US" sz="2000" b="1"/>
              <a:t>One system connected to one meter (net meter)</a:t>
            </a:r>
          </a:p>
          <a:p>
            <a:pPr marL="0" indent="0">
              <a:buNone/>
            </a:pPr>
            <a:r>
              <a:rPr lang="en-US" sz="2000" b="1"/>
              <a:t>Financing choices</a:t>
            </a:r>
          </a:p>
          <a:p>
            <a:r>
              <a:rPr lang="en-US" sz="2000" b="1"/>
              <a:t>Property holder can own outright, with or without financing.</a:t>
            </a:r>
          </a:p>
          <a:p>
            <a:r>
              <a:rPr lang="en-US" sz="2000" b="1"/>
              <a:t>Property owner can lease system over period of time, with fixed payments, with options to buy</a:t>
            </a:r>
          </a:p>
          <a:p>
            <a:r>
              <a:rPr lang="en-US" sz="2000" b="1"/>
              <a:t>Property owner can buy electricity output from system, called a power purchase agreement agreement (PPA) over period of time, with options to buy.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8ACA99-4E7F-224C-B215-AB70C4F62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4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50993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EF12-21BB-7F45-8EBF-E41CE93D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b="1" dirty="0"/>
              <a:t>Don’t have a roof?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C0B66-872D-724D-BB00-3927CD783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 fontScale="92500"/>
          </a:bodyPr>
          <a:lstStyle/>
          <a:p>
            <a:r>
              <a:rPr lang="en-US" sz="2400" b="1" dirty="0"/>
              <a:t>Buy solar electricity off site</a:t>
            </a:r>
          </a:p>
          <a:p>
            <a:pPr lvl="1"/>
            <a:r>
              <a:rPr lang="en-US" b="1" dirty="0"/>
              <a:t>Community solar subscription starting this year</a:t>
            </a:r>
          </a:p>
          <a:p>
            <a:pPr lvl="2"/>
            <a:r>
              <a:rPr lang="en-US" sz="2400" b="1" dirty="0"/>
              <a:t>Residential, and small and medium non-residential</a:t>
            </a:r>
          </a:p>
          <a:p>
            <a:pPr lvl="2"/>
            <a:r>
              <a:rPr lang="en-US" sz="2400" b="1" dirty="0"/>
              <a:t>System located in utility service territory</a:t>
            </a:r>
          </a:p>
          <a:p>
            <a:pPr lvl="1"/>
            <a:r>
              <a:rPr lang="en-US" b="1" dirty="0"/>
              <a:t>Power Purchase Agreement</a:t>
            </a:r>
          </a:p>
          <a:p>
            <a:pPr lvl="2"/>
            <a:r>
              <a:rPr lang="en-US" sz="2400" b="1" dirty="0"/>
              <a:t>Large non-residential</a:t>
            </a:r>
          </a:p>
          <a:p>
            <a:pPr lvl="2"/>
            <a:r>
              <a:rPr lang="en-US" sz="2400" b="1" dirty="0"/>
              <a:t>System may be located in or outside state</a:t>
            </a:r>
          </a:p>
          <a:p>
            <a:pPr lvl="1"/>
            <a:r>
              <a:rPr lang="en-US" b="1" dirty="0"/>
              <a:t>Municipal aggregation (if offered)</a:t>
            </a:r>
          </a:p>
          <a:p>
            <a:pPr lvl="1"/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754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EEAF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2BF39B-2BCE-CA45-99DF-EDCFCA070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/>
          </a:blip>
          <a:srcRect l="2265" r="17659" b="-5"/>
          <a:stretch/>
        </p:blipFill>
        <p:spPr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600479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4B50-69E5-7A4B-88E8-18C6293DC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73087"/>
            <a:ext cx="5820779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What’s in store for Illinois solar growth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ComEd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 &amp; Ameren)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BD8B75F6-11D9-F14E-84F1-A2B0A55E9E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7532693"/>
              </p:ext>
            </p:extLst>
          </p:nvPr>
        </p:nvGraphicFramePr>
        <p:xfrm>
          <a:off x="762000" y="2482947"/>
          <a:ext cx="11413237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8465">
                  <a:extLst>
                    <a:ext uri="{9D8B030D-6E8A-4147-A177-3AD203B41FA5}">
                      <a16:colId xmlns:a16="http://schemas.microsoft.com/office/drawing/2014/main" val="3549479517"/>
                    </a:ext>
                  </a:extLst>
                </a:gridCol>
                <a:gridCol w="1830205">
                  <a:extLst>
                    <a:ext uri="{9D8B030D-6E8A-4147-A177-3AD203B41FA5}">
                      <a16:colId xmlns:a16="http://schemas.microsoft.com/office/drawing/2014/main" val="2131223671"/>
                    </a:ext>
                  </a:extLst>
                </a:gridCol>
                <a:gridCol w="1830205">
                  <a:extLst>
                    <a:ext uri="{9D8B030D-6E8A-4147-A177-3AD203B41FA5}">
                      <a16:colId xmlns:a16="http://schemas.microsoft.com/office/drawing/2014/main" val="3910991294"/>
                    </a:ext>
                  </a:extLst>
                </a:gridCol>
                <a:gridCol w="1887181">
                  <a:extLst>
                    <a:ext uri="{9D8B030D-6E8A-4147-A177-3AD203B41FA5}">
                      <a16:colId xmlns:a16="http://schemas.microsoft.com/office/drawing/2014/main" val="3079975377"/>
                    </a:ext>
                  </a:extLst>
                </a:gridCol>
                <a:gridCol w="1887181">
                  <a:extLst>
                    <a:ext uri="{9D8B030D-6E8A-4147-A177-3AD203B41FA5}">
                      <a16:colId xmlns:a16="http://schemas.microsoft.com/office/drawing/2014/main" val="36289162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Kilowatt – KW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Megawatt -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RESIDENTIAL</a:t>
                      </a:r>
                    </a:p>
                    <a:p>
                      <a:r>
                        <a:rPr lang="en-US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 kW or less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COMMERCIAL</a:t>
                      </a:r>
                    </a:p>
                    <a:p>
                      <a:r>
                        <a:rPr lang="en-US" sz="2000" dirty="0"/>
                        <a:t>10 kW to 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COMMUNITY</a:t>
                      </a:r>
                    </a:p>
                    <a:p>
                      <a:r>
                        <a:rPr lang="en-US" sz="2000" dirty="0"/>
                        <a:t>Up to 2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UTILITY SCALE More than 2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76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Awarded in 2018 under utility scale procurements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~10 projects ~1,000 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773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Awarded in 2019 under Adjustable Block Program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2,503 Projects</a:t>
                      </a:r>
                    </a:p>
                    <a:p>
                      <a:pPr algn="r"/>
                      <a:r>
                        <a:rPr lang="en-US" sz="2400" b="1" dirty="0"/>
                        <a:t>17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1,472 Projects</a:t>
                      </a:r>
                    </a:p>
                    <a:p>
                      <a:pPr algn="r"/>
                      <a:r>
                        <a:rPr lang="en-US" sz="2400" b="1" dirty="0"/>
                        <a:t>247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146 Projects</a:t>
                      </a:r>
                    </a:p>
                    <a:p>
                      <a:pPr algn="r"/>
                      <a:r>
                        <a:rPr lang="en-US" sz="2400" b="1" dirty="0"/>
                        <a:t>215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209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 be awarded later in 2019 under Illinois Solar For All Program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/>
                      <a:r>
                        <a:rPr lang="en-US" sz="2400" b="1" dirty="0"/>
                        <a:t>To be determined number of residential, commercial and community projects,    ~30 MW of capacity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7974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2CBCC32-51CB-4645-8776-D5E995AB6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137" y="-2008"/>
            <a:ext cx="4854099" cy="248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22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B9E5F-6A1E-074F-8BD7-E5701E5A46B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The long and winding road for Illinois solar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BF3D4-63E8-5843-9E33-DDCF063E5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3600" dirty="0"/>
              <a:t>Good News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76A655-A93E-9042-9191-B08C1650C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/>
              <a:t>Illinois can increase solar by order of magnitude by 2020-2021</a:t>
            </a:r>
          </a:p>
          <a:p>
            <a:pPr lvl="1"/>
            <a:r>
              <a:rPr lang="en-US" b="1" dirty="0"/>
              <a:t>&gt;100 MW to &gt;1,000 MW</a:t>
            </a:r>
          </a:p>
          <a:p>
            <a:pPr lvl="1"/>
            <a:r>
              <a:rPr lang="en-US" b="1" dirty="0"/>
              <a:t>&lt;0.1% of electricity to &gt;1.0%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921414-5EF2-734D-B3AE-DEF563874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Caveat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E325ED-57C7-5147-8365-31CFED97E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b="1" dirty="0"/>
              <a:t>Illinois will need new funding and legislation to go much beyond, such as 10,000 MW and 10% of electricity</a:t>
            </a:r>
          </a:p>
          <a:p>
            <a:pPr lvl="1"/>
            <a:r>
              <a:rPr lang="en-US" b="1" dirty="0"/>
              <a:t>Road to 100% renewable electricity by 2050 will need this + more.</a:t>
            </a:r>
          </a:p>
          <a:p>
            <a:r>
              <a:rPr lang="en-US" b="1" dirty="0"/>
              <a:t>Illinois legislation in the works</a:t>
            </a:r>
          </a:p>
          <a:p>
            <a:pPr lvl="1"/>
            <a:r>
              <a:rPr lang="en-US" b="1" dirty="0"/>
              <a:t>Path To 100</a:t>
            </a:r>
          </a:p>
          <a:p>
            <a:pPr lvl="1"/>
            <a:r>
              <a:rPr lang="en-US" b="1" dirty="0"/>
              <a:t>Clean Energy Jobs Act</a:t>
            </a:r>
          </a:p>
        </p:txBody>
      </p:sp>
    </p:spTree>
    <p:extLst>
      <p:ext uri="{BB962C8B-B14F-4D97-AF65-F5344CB8AC3E}">
        <p14:creationId xmlns:p14="http://schemas.microsoft.com/office/powerpoint/2010/main" val="354740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EE8023C-165E-AC44-8027-EC72525B44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/>
          <a:stretch/>
        </p:blipFill>
        <p:spPr>
          <a:xfrm>
            <a:off x="5762899" y="0"/>
            <a:ext cx="6423053" cy="685800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5860FA7A-C6C6-514C-9192-823D89CA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7842" y="503236"/>
            <a:ext cx="4634895" cy="1325563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latin typeface="+mn-lt"/>
              </a:rPr>
              <a:t>Going forward…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739E1F-DA7B-7940-917E-58BFB217E522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A32637-8620-534A-B49B-D9E92134CA7F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2431B3-29CE-8E44-940C-A2FBEC4393D1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167C46-4331-0E4E-8F4D-34BE36CA4E12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C0594A-CB3F-EC44-83BC-B0B5A02DF755}"/>
              </a:ext>
            </a:extLst>
          </p:cNvPr>
          <p:cNvSpPr txBox="1"/>
          <p:nvPr/>
        </p:nvSpPr>
        <p:spPr>
          <a:xfrm>
            <a:off x="5178576" y="251762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00BD-1628-2249-A58C-55CCF7429D1F}"/>
              </a:ext>
            </a:extLst>
          </p:cNvPr>
          <p:cNvSpPr txBox="1"/>
          <p:nvPr/>
        </p:nvSpPr>
        <p:spPr>
          <a:xfrm>
            <a:off x="33385" y="-15119"/>
            <a:ext cx="572346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b="1" dirty="0"/>
              <a:t>Follow the action at Illinois Power Agency </a:t>
            </a:r>
            <a:r>
              <a:rPr lang="en-US" sz="3600" b="1" i="1" dirty="0" err="1"/>
              <a:t>www.illinoisabp.com</a:t>
            </a:r>
            <a:r>
              <a:rPr lang="en-US" sz="3600" b="1" dirty="0"/>
              <a:t> </a:t>
            </a:r>
            <a:r>
              <a:rPr lang="en-US" sz="3600" b="1" i="1" dirty="0" err="1"/>
              <a:t>www.illinoissfa.com</a:t>
            </a:r>
            <a:endParaRPr lang="en-US" sz="3600" b="1" i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600" b="1" dirty="0"/>
              <a:t>Also follow these organizations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i="1" dirty="0" err="1"/>
              <a:t>SevenGenerationsAhead.org</a:t>
            </a:r>
            <a:endParaRPr lang="en-US" sz="36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i="1" dirty="0" err="1"/>
              <a:t>ElevateEnergy.org</a:t>
            </a:r>
            <a:endParaRPr lang="en-US" sz="3600" b="1" i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i="1" dirty="0"/>
              <a:t>CitizensUtilityBoard.org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b="1" dirty="0"/>
              <a:t>Environmental Law &amp; Policy Center </a:t>
            </a:r>
            <a:r>
              <a:rPr lang="en-US" sz="3600" b="1" i="1" dirty="0"/>
              <a:t>elpc.org</a:t>
            </a:r>
          </a:p>
        </p:txBody>
      </p:sp>
    </p:spTree>
    <p:extLst>
      <p:ext uri="{BB962C8B-B14F-4D97-AF65-F5344CB8AC3E}">
        <p14:creationId xmlns:p14="http://schemas.microsoft.com/office/powerpoint/2010/main" val="2137091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671</Words>
  <Application>Microsoft Macintosh PowerPoint</Application>
  <PresentationFormat>Widescreen</PresentationFormat>
  <Paragraphs>93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Start of the Illinois Solar Journey</vt:lpstr>
      <vt:lpstr>Solar Rules of Thumb</vt:lpstr>
      <vt:lpstr>Illinois solar market just getting started</vt:lpstr>
      <vt:lpstr>PowerPoint Presentation</vt:lpstr>
      <vt:lpstr>Got a roof (or other place to install on your property?</vt:lpstr>
      <vt:lpstr>Don’t have a roof?</vt:lpstr>
      <vt:lpstr>What’s in store for Illinois solar growth (ComEd &amp; Ameren)</vt:lpstr>
      <vt:lpstr>The long and winding road for Illinois solar</vt:lpstr>
      <vt:lpstr>Going forward…</vt:lpstr>
      <vt:lpstr>Going forward…</vt:lpstr>
      <vt:lpstr>Going forward…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of the Illinois Solar Journey</dc:title>
  <dc:creator>Mark Burger</dc:creator>
  <cp:lastModifiedBy>Mark Burger</cp:lastModifiedBy>
  <cp:revision>1</cp:revision>
  <dcterms:created xsi:type="dcterms:W3CDTF">2019-04-27T00:13:38Z</dcterms:created>
  <dcterms:modified xsi:type="dcterms:W3CDTF">2019-04-27T01:04:41Z</dcterms:modified>
</cp:coreProperties>
</file>