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62" r:id="rId4"/>
    <p:sldId id="260" r:id="rId5"/>
    <p:sldId id="263" r:id="rId6"/>
    <p:sldId id="261" r:id="rId7"/>
    <p:sldId id="267" r:id="rId8"/>
    <p:sldId id="268" r:id="rId9"/>
    <p:sldId id="266" r:id="rId10"/>
    <p:sldId id="259" r:id="rId11"/>
    <p:sldId id="265" r:id="rId12"/>
    <p:sldId id="258" r:id="rId13"/>
    <p:sldId id="264" r:id="rId14"/>
    <p:sldId id="269" r:id="rId1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18880-48EB-4F8A-986A-87E76B497E2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21951-1EF8-4FF2-9C4E-324533FC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47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.montgomery.il.us/100/Permi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llinoissolar.org/" TargetMode="External"/><Relationship Id="rId2" Type="http://schemas.openxmlformats.org/officeDocument/2006/relationships/hyperlink" Target="https://www.nabcep.org/nabcep-professional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.montgomery.il.us/120/Ordinanc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Village of Montgomery Solar Permitting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Jerad Chipman, AICP</a:t>
            </a:r>
          </a:p>
          <a:p>
            <a:r>
              <a:rPr lang="en-US" dirty="0" smtClean="0"/>
              <a:t>Senior Planner </a:t>
            </a:r>
          </a:p>
          <a:p>
            <a:r>
              <a:rPr lang="en-US" dirty="0" smtClean="0"/>
              <a:t>Village of Montgomery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71" y="5560701"/>
            <a:ext cx="5626690" cy="111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31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building permit application can be found at the front counter or on the Village’s website.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www.ci.montgomery.il.us/100/Permits</a:t>
            </a:r>
            <a:endParaRPr lang="en-US" dirty="0" smtClean="0"/>
          </a:p>
          <a:p>
            <a:r>
              <a:rPr lang="en-US" dirty="0" smtClean="0"/>
              <a:t>Typically a contractor would apply for the permit. </a:t>
            </a:r>
          </a:p>
          <a:p>
            <a:r>
              <a:rPr lang="en-US" dirty="0" smtClean="0"/>
              <a:t>Contractor’s need to be licensed with the Village.</a:t>
            </a:r>
          </a:p>
          <a:p>
            <a:r>
              <a:rPr lang="en-US" dirty="0" smtClean="0"/>
              <a:t>Application review and approval.</a:t>
            </a:r>
          </a:p>
          <a:p>
            <a:endParaRPr lang="en-US" dirty="0"/>
          </a:p>
          <a:p>
            <a:r>
              <a:rPr lang="en-US" dirty="0" smtClean="0"/>
              <a:t>Solar landing page – Village website. </a:t>
            </a:r>
          </a:p>
        </p:txBody>
      </p:sp>
    </p:spTree>
    <p:extLst>
      <p:ext uri="{BB962C8B-B14F-4D97-AF65-F5344CB8AC3E}">
        <p14:creationId xmlns:p14="http://schemas.microsoft.com/office/powerpoint/2010/main" val="423869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contractor’s are currently licensed with the Village.</a:t>
            </a:r>
          </a:p>
          <a:p>
            <a:r>
              <a:rPr lang="en-US" dirty="0" smtClean="0"/>
              <a:t>Resources available for researching contractors:</a:t>
            </a:r>
          </a:p>
          <a:p>
            <a:pPr lvl="1"/>
            <a:r>
              <a:rPr lang="en-US" dirty="0"/>
              <a:t>North American Board of Certified Energy Practitioners (NABCEP</a:t>
            </a:r>
            <a:r>
              <a:rPr lang="en-US" dirty="0" smtClean="0"/>
              <a:t>)* </a:t>
            </a:r>
          </a:p>
          <a:p>
            <a:pPr lvl="2"/>
            <a:r>
              <a:rPr lang="en-US" u="sng" dirty="0">
                <a:hlinkClick r:id="rId2"/>
              </a:rPr>
              <a:t>https://www.nabcep.org/nabcep-professionals</a:t>
            </a:r>
            <a:r>
              <a:rPr lang="en-US" u="sng" dirty="0" smtClean="0">
                <a:hlinkClick r:id="rId2"/>
              </a:rPr>
              <a:t>/</a:t>
            </a:r>
            <a:endParaRPr lang="en-US" u="sng" dirty="0" smtClean="0"/>
          </a:p>
          <a:p>
            <a:pPr lvl="1"/>
            <a:r>
              <a:rPr lang="en-US" dirty="0"/>
              <a:t>Illinois Solar Energy Association </a:t>
            </a:r>
            <a:r>
              <a:rPr lang="en-US" dirty="0" smtClean="0"/>
              <a:t>(ISEA)*</a:t>
            </a:r>
          </a:p>
          <a:p>
            <a:pPr lvl="2"/>
            <a:r>
              <a:rPr lang="en-US" dirty="0"/>
              <a:t> </a:t>
            </a:r>
            <a:r>
              <a:rPr lang="en-US" u="sng" dirty="0">
                <a:hlinkClick r:id="rId3"/>
              </a:rPr>
              <a:t>https://illinoissolar.org</a:t>
            </a:r>
            <a:r>
              <a:rPr lang="en-US" u="sng" dirty="0" smtClean="0">
                <a:hlinkClick r:id="rId3"/>
              </a:rPr>
              <a:t>/</a:t>
            </a:r>
            <a:endParaRPr lang="en-US" u="sng" dirty="0"/>
          </a:p>
          <a:p>
            <a:pPr lvl="2"/>
            <a:endParaRPr lang="en-US" dirty="0" smtClean="0"/>
          </a:p>
          <a:p>
            <a:r>
              <a:rPr lang="en-US" i="1" dirty="0"/>
              <a:t>*The Village of Montgomery does not advocate any single group or contractor, those listed are intended only to assist in the location of information for interested homeowners.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34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Village reached out to area tax assessors.</a:t>
            </a:r>
          </a:p>
          <a:p>
            <a:r>
              <a:rPr lang="en-US" dirty="0" smtClean="0"/>
              <a:t>Little to no impact currently, however, if additional value is added through re-sales of properties this stance could be reevaluated in the future. </a:t>
            </a:r>
          </a:p>
          <a:p>
            <a:r>
              <a:rPr lang="en-US" dirty="0" smtClean="0"/>
              <a:t>One assessor expressed a desire not to penalize residents for installing solar systems.  </a:t>
            </a:r>
          </a:p>
          <a:p>
            <a:r>
              <a:rPr lang="en-US" dirty="0" smtClean="0"/>
              <a:t>Recommendation: If you are interested or concerned about property tax affects, the Village recommends reaching out to your tax assessor for more information.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25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SolSmart</a:t>
            </a:r>
            <a:r>
              <a:rPr lang="en-US" dirty="0" smtClean="0"/>
              <a:t> Designation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Village’s desire to lead in solar extends to our pursuit of a </a:t>
            </a:r>
            <a:r>
              <a:rPr lang="en-US" dirty="0" err="1" smtClean="0"/>
              <a:t>SolSmart</a:t>
            </a:r>
            <a:r>
              <a:rPr lang="en-US" dirty="0" smtClean="0"/>
              <a:t> designation.</a:t>
            </a:r>
          </a:p>
          <a:p>
            <a:r>
              <a:rPr lang="en-US" dirty="0" smtClean="0"/>
              <a:t>The Village is a member of the Greenest Region Compact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59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Questions.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5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Zoning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827938" cy="4022738"/>
          </a:xfrm>
        </p:spPr>
        <p:txBody>
          <a:bodyPr>
            <a:normAutofit/>
          </a:bodyPr>
          <a:lstStyle/>
          <a:p>
            <a:r>
              <a:rPr lang="en-US" dirty="0" smtClean="0"/>
              <a:t>The Village passed Solar Regulations in 2011.</a:t>
            </a:r>
          </a:p>
          <a:p>
            <a:r>
              <a:rPr lang="en-US" dirty="0"/>
              <a:t>Website: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www.ci.montgomery.il.us/120/Ordinances</a:t>
            </a:r>
            <a:endParaRPr lang="en-US" dirty="0" smtClean="0"/>
          </a:p>
          <a:p>
            <a:r>
              <a:rPr lang="en-US" dirty="0" smtClean="0"/>
              <a:t> The Solar Regulations can be found in Section 4.06 of the Zoning Ordinance</a:t>
            </a:r>
          </a:p>
          <a:p>
            <a:r>
              <a:rPr lang="en-US" dirty="0" smtClean="0"/>
              <a:t>The Regulation are divided into the following categories:</a:t>
            </a:r>
          </a:p>
          <a:p>
            <a:pPr lvl="1"/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General Provisions</a:t>
            </a:r>
          </a:p>
          <a:p>
            <a:pPr lvl="1"/>
            <a:r>
              <a:rPr lang="en-US" dirty="0" smtClean="0"/>
              <a:t>Roof Mounted Solar Energy Systems (RM-SES)</a:t>
            </a:r>
          </a:p>
          <a:p>
            <a:pPr lvl="1"/>
            <a:r>
              <a:rPr lang="en-US" dirty="0" smtClean="0"/>
              <a:t>Ground Mounted Solar Energy Systems (GM-SES)</a:t>
            </a:r>
          </a:p>
          <a:p>
            <a:pPr lvl="1"/>
            <a:r>
              <a:rPr lang="en-US" dirty="0" smtClean="0"/>
              <a:t>Utility Scale Solar Energy Systems (US-SES)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9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Topics outlined in the General Provisions section include:</a:t>
            </a:r>
          </a:p>
          <a:p>
            <a:pPr lvl="1"/>
            <a:r>
              <a:rPr lang="en-US" dirty="0" smtClean="0"/>
              <a:t>Appearance and Signage</a:t>
            </a:r>
          </a:p>
          <a:p>
            <a:pPr lvl="1"/>
            <a:r>
              <a:rPr lang="en-US" dirty="0" smtClean="0"/>
              <a:t>Maintenance and Abandonment</a:t>
            </a:r>
          </a:p>
          <a:p>
            <a:pPr lvl="1"/>
            <a:r>
              <a:rPr lang="en-US" dirty="0" smtClean="0"/>
              <a:t>Utility Notification and Interconnection</a:t>
            </a:r>
          </a:p>
          <a:p>
            <a:pPr lvl="2"/>
            <a:r>
              <a:rPr lang="en-US" dirty="0" smtClean="0"/>
              <a:t>Off-grid systems are prohibited.</a:t>
            </a:r>
          </a:p>
          <a:p>
            <a:pPr lvl="1"/>
            <a:r>
              <a:rPr lang="en-US" dirty="0" smtClean="0"/>
              <a:t>Contractors</a:t>
            </a:r>
          </a:p>
          <a:p>
            <a:pPr lvl="1"/>
            <a:r>
              <a:rPr lang="en-US" dirty="0" smtClean="0"/>
              <a:t>Emergency Disconnect - Required</a:t>
            </a:r>
          </a:p>
          <a:p>
            <a:pPr lvl="1"/>
            <a:r>
              <a:rPr lang="en-US" dirty="0" smtClean="0"/>
              <a:t>Solar Access and Easements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6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 Mounted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b</a:t>
            </a:r>
            <a:r>
              <a:rPr lang="en-US" dirty="0" smtClean="0"/>
              <a:t>uilding permit is required.</a:t>
            </a:r>
          </a:p>
          <a:p>
            <a:r>
              <a:rPr lang="en-US" dirty="0" smtClean="0"/>
              <a:t>Manufacturer’s specifications for the panels.</a:t>
            </a:r>
          </a:p>
          <a:p>
            <a:r>
              <a:rPr lang="en-US" dirty="0" smtClean="0"/>
              <a:t>Systems are required to be certified by a licensed structural engineer. </a:t>
            </a:r>
          </a:p>
          <a:p>
            <a:r>
              <a:rPr lang="en-US" dirty="0" smtClean="0"/>
              <a:t>Structural mounting details shall be submitted.</a:t>
            </a:r>
          </a:p>
          <a:p>
            <a:r>
              <a:rPr lang="en-US" dirty="0" smtClean="0"/>
              <a:t>Electrical plans shall be submitted. NEC 2014 Compliant.</a:t>
            </a:r>
          </a:p>
          <a:p>
            <a:r>
              <a:rPr lang="en-US" dirty="0" smtClean="0"/>
              <a:t>A site plan indicating height and location shall be submitted.</a:t>
            </a:r>
          </a:p>
          <a:p>
            <a:r>
              <a:rPr lang="en-US" dirty="0" smtClean="0"/>
              <a:t>Roof vents shall be indicated on the plan.  Six (6) inch setback.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4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 Mounted </a:t>
            </a:r>
            <a:r>
              <a:rPr lang="en-US" dirty="0" smtClean="0"/>
              <a:t>Systems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Height – Allowed to surpass the peak of a roof by one (1) foot.</a:t>
            </a:r>
          </a:p>
          <a:p>
            <a:r>
              <a:rPr lang="en-US" dirty="0" smtClean="0"/>
              <a:t>Roof Coverage </a:t>
            </a:r>
          </a:p>
          <a:p>
            <a:pPr lvl="1"/>
            <a:r>
              <a:rPr lang="en-US" dirty="0" smtClean="0"/>
              <a:t>Pitched roofs: 60% coverage.</a:t>
            </a:r>
          </a:p>
          <a:p>
            <a:pPr lvl="1"/>
            <a:r>
              <a:rPr lang="en-US" dirty="0" smtClean="0"/>
              <a:t>Flat roofs: No maximum coverage, however, shall not impede access, drainage, or obstruct mechanical units.</a:t>
            </a:r>
          </a:p>
          <a:p>
            <a:r>
              <a:rPr lang="en-US" dirty="0" smtClean="0"/>
              <a:t>Setback – Shall not extend beyond the edge of a building.</a:t>
            </a:r>
          </a:p>
          <a:p>
            <a:r>
              <a:rPr lang="en-US" dirty="0" smtClean="0"/>
              <a:t>Hot Water Systems </a:t>
            </a:r>
          </a:p>
          <a:p>
            <a:pPr lvl="1"/>
            <a:r>
              <a:rPr lang="en-US" dirty="0" smtClean="0"/>
              <a:t>Smaller in nature and do not require a structural engineer’s signature and seal.</a:t>
            </a:r>
          </a:p>
          <a:p>
            <a:pPr lvl="1"/>
            <a:r>
              <a:rPr lang="en-US" dirty="0" smtClean="0"/>
              <a:t>Typically installed at a greater pitch than PV panels.</a:t>
            </a:r>
          </a:p>
        </p:txBody>
      </p:sp>
    </p:spTree>
    <p:extLst>
      <p:ext uri="{BB962C8B-B14F-4D97-AF65-F5344CB8AC3E}">
        <p14:creationId xmlns:p14="http://schemas.microsoft.com/office/powerpoint/2010/main" val="290631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Mounted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38068"/>
          </a:xfrm>
        </p:spPr>
        <p:txBody>
          <a:bodyPr/>
          <a:lstStyle/>
          <a:p>
            <a:r>
              <a:rPr lang="en-US" dirty="0" smtClean="0"/>
              <a:t>Permitted in all zoning districts.</a:t>
            </a:r>
          </a:p>
          <a:p>
            <a:r>
              <a:rPr lang="en-US" dirty="0" smtClean="0"/>
              <a:t>Permitted in the buildable area and the rear yard setback.  </a:t>
            </a:r>
          </a:p>
          <a:p>
            <a:r>
              <a:rPr lang="en-US" dirty="0" err="1" smtClean="0"/>
              <a:t>Gound</a:t>
            </a:r>
            <a:r>
              <a:rPr lang="en-US" dirty="0" smtClean="0"/>
              <a:t> Mounted Systems shall be located outside of an easement.  </a:t>
            </a:r>
          </a:p>
          <a:p>
            <a:r>
              <a:rPr lang="en-US" dirty="0" smtClean="0"/>
              <a:t>Maximum height in residential districts is twelve (12) feet. </a:t>
            </a:r>
          </a:p>
          <a:p>
            <a:r>
              <a:rPr lang="en-US" dirty="0" smtClean="0"/>
              <a:t>All electrical wiring is required to be installed underground.</a:t>
            </a:r>
          </a:p>
          <a:p>
            <a:r>
              <a:rPr lang="en-US" dirty="0" smtClean="0"/>
              <a:t>The system is required to be rated to withstand winds of one hundred (100) miles per hour or greater.</a:t>
            </a:r>
          </a:p>
          <a:p>
            <a:r>
              <a:rPr lang="en-US" dirty="0" smtClean="0"/>
              <a:t>May need to submit a soils condition report.</a:t>
            </a:r>
          </a:p>
          <a:p>
            <a:r>
              <a:rPr lang="en-US" dirty="0" smtClean="0"/>
              <a:t>Lot Coverage – calculation.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5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 of Survey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8468" y="2037394"/>
            <a:ext cx="3186439" cy="465996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6434" y="2037394"/>
            <a:ext cx="3027123" cy="46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77" y="736752"/>
            <a:ext cx="9613861" cy="1080938"/>
          </a:xfrm>
        </p:spPr>
        <p:txBody>
          <a:bodyPr/>
          <a:lstStyle/>
          <a:p>
            <a:r>
              <a:rPr lang="en-US" dirty="0"/>
              <a:t>Plat of </a:t>
            </a:r>
            <a:r>
              <a:rPr lang="en-US" dirty="0" smtClean="0"/>
              <a:t>Survey and Site Plan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2475" y="107463"/>
            <a:ext cx="5041557" cy="6674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85" y="2029706"/>
            <a:ext cx="5189066" cy="47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57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Scale Solar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Utility Scale Systems are allowed as a special use in Manufacturing Districts.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68671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1709</TotalTime>
  <Words>622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Berlin</vt:lpstr>
      <vt:lpstr>Village of Montgomery Solar Permitting</vt:lpstr>
      <vt:lpstr>Zoning Regulations</vt:lpstr>
      <vt:lpstr>General Provisions</vt:lpstr>
      <vt:lpstr>Roof Mounted Systems</vt:lpstr>
      <vt:lpstr>Roof Mounted Systems Continued</vt:lpstr>
      <vt:lpstr>Ground Mounted Systems</vt:lpstr>
      <vt:lpstr>Plat of Survey</vt:lpstr>
      <vt:lpstr>Plat of Survey and Site Plan</vt:lpstr>
      <vt:lpstr>Utility Scale Solar Systems</vt:lpstr>
      <vt:lpstr>Permit Application</vt:lpstr>
      <vt:lpstr>Contractors</vt:lpstr>
      <vt:lpstr>Tax Assessment </vt:lpstr>
      <vt:lpstr>SolSmart Designation</vt:lpstr>
      <vt:lpstr>Panel Questions.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Village of Montgomery Solar Permitting</dc:title>
  <dc:creator>Jerad Chipman</dc:creator>
  <cp:lastModifiedBy>Jerad Chipman</cp:lastModifiedBy>
  <cp:revision>18</cp:revision>
  <cp:lastPrinted>2019-04-30T19:15:43Z</cp:lastPrinted>
  <dcterms:created xsi:type="dcterms:W3CDTF">2019-04-29T16:23:07Z</dcterms:created>
  <dcterms:modified xsi:type="dcterms:W3CDTF">2019-04-30T20:52:54Z</dcterms:modified>
</cp:coreProperties>
</file>