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Helvetica Neue Light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FD83FAF-3A8A-4947-B551-4326F33A5F66}">
  <a:tblStyle styleId="{DFD83FAF-3A8A-4947-B551-4326F33A5F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2243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linoisattorneygeneral.gov/environment/netmetering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url?sa=i&amp;rct=j&amp;q=&amp;esrc=s&amp;source=images&amp;cd=&amp;cad=rja&amp;uact=8&amp;ved=2ahUKEwj42dfN38LdAhVL6IMKHXEXCj4Qjxx6BAgBEAI&amp;url=https://commons.wikimedia.org/wiki/File:Smart_Meter_(10945291434).jpg&amp;psig=AOvVaw25ikaf59P0c_eWBh2vwQhm&amp;ust=1537298030590581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ar-estimate.org/news/2018-02-01-can-solar-consumers-make-SRECs-work-for-them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72e3d1a6a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372e3d1a6a_1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ourselves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372e3d1a6a_1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03eef6b7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03eef6b7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03eef6b7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03eef6b7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http://www.illinoisattorneygeneral.gov/environment/netmetering.html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source: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google.com/url?sa=i&amp;rct=j&amp;q=&amp;esrc=s&amp;source=images&amp;cd=&amp;cad=rja&amp;uact=8&amp;ved=2ahUKEwj42dfN38LdAhVL6IMKHXEXCj4Qjxx6BAgBEAI&amp;url=https%3A%2F%2Fcommons.wikimedia.org%2Fwiki%2FFile%3ASmart_Meter_(10945291434).jpg&amp;psig=AOvVaw25ikaf59P0c_eWBh2vwQhm&amp;ust=1537298030590581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03eef6b7a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03eef6b7a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From ISEA materials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03eef6b7a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03eef6b7a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ISEA materials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03eef6b7a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03eef6b7a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 tax credit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03eef6b7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03eef6b7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SREC program was designed to ensure that solar would be built in low income communities, and in urban areas, not just built as large solar farms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https://www.solar-estimate.org/news/2018-02-01-can-solar-consumers-make-SRECs-work-for-them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03eef6b7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03eef6b7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03eef6b7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03eef6b7a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03eef6b7a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03eef6b7a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03eef6b7a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03eef6b7a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https://www.costofsolar.com/is-my-home-worth-more-with-solar-energy/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06aeff9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406aeff9dd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406aeff9dd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03eef6b7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03eef6b7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2617a724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2617a724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2617a724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2617a724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03eef6b7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03eef6b7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144515a6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144515a6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144515a61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144515a61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Stats from ISEA Website. Here is where Illinois fits in.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03eef6b7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03eef6b7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FEJA was a big deal that alot of people worked on for a long time. It brought alot of needed changes that have made solar energy much more affordable and accessible in our state now.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AN EQUIVALENCY - CALCULATE HOW MANY WINDMILLS 4,300 MW IS EQUAL TO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03eef6b7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03eef6b7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slide">
  <p:cSld name="1 column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902639"/>
            <a:ext cx="9143998" cy="23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8113" y="-1406"/>
            <a:ext cx="1905004" cy="186233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340470" y="273844"/>
            <a:ext cx="84921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03963" y="4950785"/>
            <a:ext cx="3086100" cy="1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214757" y="4947373"/>
            <a:ext cx="20574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 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340538" y="674988"/>
            <a:ext cx="84921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305" y="1007587"/>
            <a:ext cx="1469139" cy="2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7679" y="4878255"/>
            <a:ext cx="579121" cy="25908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>
            <a:spLocks noGrp="1"/>
          </p:cNvSpPr>
          <p:nvPr>
            <p:ph type="body" idx="2"/>
          </p:nvPr>
        </p:nvSpPr>
        <p:spPr>
          <a:xfrm>
            <a:off x="340470" y="1369219"/>
            <a:ext cx="84921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8" name="Google Shape;118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lin ang="5400012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ysage.com/solar/financing/loan-provider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tofsolar.com/is-my-home-worth-more-with-solar-energy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wsolar.org/chicagoland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cuzzo@CitizensUtilityBoard.org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Google Shape;140;p26"/>
          <p:cNvCxnSpPr/>
          <p:nvPr/>
        </p:nvCxnSpPr>
        <p:spPr>
          <a:xfrm rot="10800000" flipH="1">
            <a:off x="1087400" y="4893575"/>
            <a:ext cx="7080300" cy="117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26"/>
          <p:cNvCxnSpPr/>
          <p:nvPr/>
        </p:nvCxnSpPr>
        <p:spPr>
          <a:xfrm>
            <a:off x="1494396" y="386592"/>
            <a:ext cx="611244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" name="Google Shape;142;p26"/>
          <p:cNvSpPr txBox="1"/>
          <p:nvPr/>
        </p:nvSpPr>
        <p:spPr>
          <a:xfrm>
            <a:off x="359150" y="381000"/>
            <a:ext cx="8644800" cy="4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Panels on Your Home &amp; in Your Community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Montgomery Solar Forum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30th, 2019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Christina Uzzo</a:t>
            </a:r>
            <a:endParaRPr sz="1800" b="1" i="1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500" y="4336313"/>
            <a:ext cx="32289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 rotWithShape="1">
          <a:blip r:embed="rId4">
            <a:alphaModFix/>
          </a:blip>
          <a:srcRect l="3217" r="20353"/>
          <a:stretch/>
        </p:blipFill>
        <p:spPr>
          <a:xfrm>
            <a:off x="4582025" y="2214575"/>
            <a:ext cx="2828974" cy="21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3013" y="2214575"/>
            <a:ext cx="2829000" cy="21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5"/>
          <p:cNvPicPr preferRelativeResize="0"/>
          <p:nvPr/>
        </p:nvPicPr>
        <p:blipFill rotWithShape="1">
          <a:blip r:embed="rId3">
            <a:alphaModFix/>
          </a:blip>
          <a:srcRect l="2047"/>
          <a:stretch/>
        </p:blipFill>
        <p:spPr>
          <a:xfrm>
            <a:off x="2735925" y="273850"/>
            <a:ext cx="6134001" cy="486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5"/>
          <p:cNvSpPr txBox="1"/>
          <p:nvPr/>
        </p:nvSpPr>
        <p:spPr>
          <a:xfrm>
            <a:off x="252525" y="302550"/>
            <a:ext cx="2483400" cy="4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--If you don’t use all the energy generated, it flows back to the grid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--When you use energy directly it is</a:t>
            </a: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“behind the meter.”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reduces your overall demand from the grid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--When you send energy to the grid it’s considered </a:t>
            </a: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“in front of the meter”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you get paid by ComEd.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 Metering</a:t>
            </a:r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body" idx="1"/>
          </p:nvPr>
        </p:nvSpPr>
        <p:spPr>
          <a:xfrm>
            <a:off x="285750" y="1369225"/>
            <a:ext cx="4345800" cy="3410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Illinois Net Metering Statute passed in 2008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Required ComEd, Ameren, and MidAmerican to buy back excess solar energy generated by customers.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For systems less than 40 kW, the utility must buy the power at the retail rate for electricity. </a:t>
            </a:r>
            <a:endParaRPr sz="1700"/>
          </a:p>
          <a:p>
            <a:pPr marL="914400" lvl="1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" sz="1700" i="1"/>
              <a:t>NOTE: All residential solar systems are less than 40kW</a:t>
            </a:r>
            <a:endParaRPr sz="1700" i="1"/>
          </a:p>
        </p:txBody>
      </p:sp>
      <p:pic>
        <p:nvPicPr>
          <p:cNvPr id="214" name="Google Shape;2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3225" y="1369225"/>
            <a:ext cx="3970722" cy="341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 txBox="1">
            <a:spLocks noGrp="1"/>
          </p:cNvSpPr>
          <p:nvPr>
            <p:ph type="title"/>
          </p:nvPr>
        </p:nvSpPr>
        <p:spPr>
          <a:xfrm>
            <a:off x="628650" y="-59531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 Metering on Your Bill</a:t>
            </a:r>
            <a:endParaRPr/>
          </a:p>
        </p:txBody>
      </p:sp>
      <p:sp>
        <p:nvSpPr>
          <p:cNvPr id="220" name="Google Shape;220;p3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Google Shape;2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475" y="654800"/>
            <a:ext cx="6733050" cy="44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Google Shape;23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449" y="0"/>
            <a:ext cx="76930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/>
          <p:nvPr/>
        </p:nvSpPr>
        <p:spPr>
          <a:xfrm>
            <a:off x="455375" y="871550"/>
            <a:ext cx="8145900" cy="3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Deduct 30% of your </a:t>
            </a: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project costs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your fed taxes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based on amount of energy produced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r>
              <a:rPr lang="en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credit is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greater than </a:t>
            </a:r>
            <a:r>
              <a:rPr lang="en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income tax liability for that year, the credit rolls over for up to 5 years. (Note: credit is non-refundable)</a:t>
            </a:r>
          </a:p>
        </p:txBody>
      </p:sp>
      <p:graphicFrame>
        <p:nvGraphicFramePr>
          <p:cNvPr id="236" name="Google Shape;236;p39"/>
          <p:cNvGraphicFramePr/>
          <p:nvPr/>
        </p:nvGraphicFramePr>
        <p:xfrm>
          <a:off x="1828550" y="1604975"/>
          <a:ext cx="5399550" cy="1584840"/>
        </p:xfrm>
        <a:graphic>
          <a:graphicData uri="http://schemas.openxmlformats.org/drawingml/2006/table">
            <a:tbl>
              <a:tblPr>
                <a:noFill/>
                <a:tableStyleId>{DFD83FAF-3A8A-4947-B551-4326F33A5F66}</a:tableStyleId>
              </a:tblPr>
              <a:tblGrid>
                <a:gridCol w="2699775"/>
                <a:gridCol w="269977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Tax Credit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Through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30% of your solar project costs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2019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26%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2020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2021</a:t>
                      </a: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584975" y="273948"/>
            <a:ext cx="7886700" cy="7500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Federal Programs - The Federal Tax Credit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FEJA - Solar Renewable Energy Credits (S-RECs)</a:t>
            </a:r>
            <a:endParaRPr sz="2600"/>
          </a:p>
        </p:txBody>
      </p:sp>
      <p:sp>
        <p:nvSpPr>
          <p:cNvPr id="243" name="Google Shape;243;p40"/>
          <p:cNvSpPr txBox="1">
            <a:spLocks noGrp="1"/>
          </p:cNvSpPr>
          <p:nvPr>
            <p:ph type="body" idx="1"/>
          </p:nvPr>
        </p:nvSpPr>
        <p:spPr>
          <a:xfrm>
            <a:off x="628650" y="1080294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To achieve the solar targets, FEJA created Solar Renewable Energy Credits (S-RECs)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RECs can be bought and sold, 1 REC = 1,000 kWh of renewable generation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Illinois will pay you for the energy your solar panels generate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That solar energy will then be counted towards FEJA goals</a:t>
            </a:r>
            <a:endParaRPr sz="1800"/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975" y="2763475"/>
            <a:ext cx="5780051" cy="23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SREC Payments are specific to your system</a:t>
            </a:r>
            <a:endParaRPr/>
          </a:p>
        </p:txBody>
      </p:sp>
      <p:sp>
        <p:nvSpPr>
          <p:cNvPr id="250" name="Google Shape;250;p41"/>
          <p:cNvSpPr txBox="1">
            <a:spLocks noGrp="1"/>
          </p:cNvSpPr>
          <p:nvPr>
            <p:ph type="body" idx="1"/>
          </p:nvPr>
        </p:nvSpPr>
        <p:spPr>
          <a:xfrm>
            <a:off x="352500" y="3609975"/>
            <a:ext cx="8439000" cy="1268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Specifics of roof &amp; location     X     number of panels    X       15 years   =    SREC Payment</a:t>
            </a:r>
            <a:endParaRPr sz="18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They estimate how much power your system will generate over the next 15 years. </a:t>
            </a:r>
            <a:endParaRPr sz="1800"/>
          </a:p>
        </p:txBody>
      </p:sp>
      <p:pic>
        <p:nvPicPr>
          <p:cNvPr id="251" name="Google Shape;251;p41"/>
          <p:cNvPicPr preferRelativeResize="0"/>
          <p:nvPr/>
        </p:nvPicPr>
        <p:blipFill rotWithShape="1">
          <a:blip r:embed="rId3">
            <a:alphaModFix/>
          </a:blip>
          <a:srcRect t="6059"/>
          <a:stretch/>
        </p:blipFill>
        <p:spPr>
          <a:xfrm>
            <a:off x="354138" y="1390650"/>
            <a:ext cx="295405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5749" y="1390650"/>
            <a:ext cx="1709016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2300" y="1390644"/>
            <a:ext cx="3357563" cy="2357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Calculating Pay-off Time</a:t>
            </a:r>
            <a:endParaRPr/>
          </a:p>
        </p:txBody>
      </p:sp>
      <p:sp>
        <p:nvSpPr>
          <p:cNvPr id="259" name="Google Shape;259;p42"/>
          <p:cNvSpPr txBox="1">
            <a:spLocks noGrp="1"/>
          </p:cNvSpPr>
          <p:nvPr>
            <p:ph type="body" idx="2"/>
          </p:nvPr>
        </p:nvSpPr>
        <p:spPr>
          <a:xfrm>
            <a:off x="688975" y="3390300"/>
            <a:ext cx="2359800" cy="9942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$9,989        </a:t>
            </a: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$880 savings / year</a:t>
            </a:r>
            <a:endParaRPr/>
          </a:p>
        </p:txBody>
      </p:sp>
      <p:sp>
        <p:nvSpPr>
          <p:cNvPr id="260" name="Google Shape;260;p42"/>
          <p:cNvSpPr txBox="1">
            <a:spLocks noGrp="1"/>
          </p:cNvSpPr>
          <p:nvPr>
            <p:ph type="body" idx="2"/>
          </p:nvPr>
        </p:nvSpPr>
        <p:spPr>
          <a:xfrm>
            <a:off x="3048775" y="3606450"/>
            <a:ext cx="5312700" cy="5619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=   11 years 4 month return on investment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61" name="Google Shape;261;p42"/>
          <p:cNvGraphicFramePr/>
          <p:nvPr/>
        </p:nvGraphicFramePr>
        <p:xfrm>
          <a:off x="628650" y="1348175"/>
          <a:ext cx="4888850" cy="1981050"/>
        </p:xfrm>
        <a:graphic>
          <a:graphicData uri="http://schemas.openxmlformats.org/drawingml/2006/table">
            <a:tbl>
              <a:tblPr>
                <a:noFill/>
                <a:tableStyleId>{DFD83FAF-3A8A-4947-B551-4326F33A5F66}</a:tableStyleId>
              </a:tblPr>
              <a:tblGrid>
                <a:gridCol w="1255900"/>
                <a:gridCol w="3632950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$23,250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Average installation cost 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0000"/>
                          </a:solidFill>
                        </a:rPr>
                        <a:t>(- $8,980)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SREC (assuming 8,775 kwh annual output)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$14,270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Remaining after SREC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0000"/>
                          </a:solidFill>
                        </a:rPr>
                        <a:t>(-$4,281)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30% Federal Tax Credit</a:t>
                      </a:r>
                      <a:endParaRPr/>
                    </a:p>
                  </a:txBody>
                  <a:tcPr marL="91425" marR="91425" marT="91425" marB="91425"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$9,989</a:t>
                      </a:r>
                      <a:endParaRPr b="1"/>
                    </a:p>
                  </a:txBody>
                  <a:tcPr marL="91425" marR="91425" marT="91425" marB="91425"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 after incentives </a:t>
                      </a:r>
                      <a:endParaRPr/>
                    </a:p>
                  </a:txBody>
                  <a:tcPr marL="91425" marR="91425" marT="91425" marB="91425"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</a:tr>
            </a:tbl>
          </a:graphicData>
        </a:graphic>
      </p:graphicFrame>
      <p:cxnSp>
        <p:nvCxnSpPr>
          <p:cNvPr id="262" name="Google Shape;262;p42"/>
          <p:cNvCxnSpPr/>
          <p:nvPr/>
        </p:nvCxnSpPr>
        <p:spPr>
          <a:xfrm>
            <a:off x="688975" y="3887400"/>
            <a:ext cx="2359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42"/>
          <p:cNvSpPr txBox="1">
            <a:spLocks noGrp="1"/>
          </p:cNvSpPr>
          <p:nvPr>
            <p:ph type="body" idx="2"/>
          </p:nvPr>
        </p:nvSpPr>
        <p:spPr>
          <a:xfrm>
            <a:off x="5761250" y="1348175"/>
            <a:ext cx="3209700" cy="19620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b="1" i="1"/>
              <a:t>Note</a:t>
            </a:r>
            <a:r>
              <a:rPr lang="en" sz="1800" i="1"/>
              <a:t>: Some installers will give you the SREC upfront, but payoff time is dependent on how you get your SREC </a:t>
            </a:r>
            <a:endParaRPr sz="1800" i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b="1" i="1"/>
              <a:t>Note</a:t>
            </a:r>
            <a:r>
              <a:rPr lang="en" sz="1800" i="1"/>
              <a:t>: Monthly savings estimate is conservative for this example.</a:t>
            </a:r>
            <a:endParaRPr sz="1800" i="1"/>
          </a:p>
        </p:txBody>
      </p:sp>
      <p:sp>
        <p:nvSpPr>
          <p:cNvPr id="264" name="Google Shape;264;p42"/>
          <p:cNvSpPr txBox="1">
            <a:spLocks noGrp="1"/>
          </p:cNvSpPr>
          <p:nvPr>
            <p:ph type="body" idx="2"/>
          </p:nvPr>
        </p:nvSpPr>
        <p:spPr>
          <a:xfrm>
            <a:off x="628650" y="4520075"/>
            <a:ext cx="7388700" cy="495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i="1"/>
              <a:t>Note: Math shown for purchasing not leasing! </a:t>
            </a:r>
            <a:endParaRPr i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Financing Options</a:t>
            </a:r>
            <a:endParaRPr/>
          </a:p>
        </p:txBody>
      </p:sp>
      <p:sp>
        <p:nvSpPr>
          <p:cNvPr id="270" name="Google Shape;270;p43"/>
          <p:cNvSpPr txBox="1">
            <a:spLocks noGrp="1"/>
          </p:cNvSpPr>
          <p:nvPr>
            <p:ph type="body" idx="1"/>
          </p:nvPr>
        </p:nvSpPr>
        <p:spPr>
          <a:xfrm>
            <a:off x="341250" y="1268050"/>
            <a:ext cx="8461500" cy="3550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🔼 Leasing versus owning - </a:t>
            </a:r>
            <a:endParaRPr sz="180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🔼Leasing is not as economical as it used to be</a:t>
            </a:r>
            <a:endParaRPr sz="180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🔼 Bridge loan - finances upfront cost of solar until you receive the federal and state credit</a:t>
            </a:r>
            <a:endParaRPr sz="180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🔼 Visit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www.energysage.com/solar/financing/loan-providers/</a:t>
            </a:r>
            <a:r>
              <a:rPr lang="en" sz="1800"/>
              <a:t> to find a low interest, clean energy loan that works for you! 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🔼Discuss financing options, including how to receive your SREC, with your installer! 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b="1"/>
              <a:t>🔼CUB recommends: Always get a quote for purchasing the system and compare, even if you’re considering leasing. </a:t>
            </a:r>
            <a:endParaRPr sz="2000"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/>
              <a:t>🔼</a:t>
            </a:r>
            <a:r>
              <a:rPr lang="en" sz="2000" b="1" i="1"/>
              <a:t>Remember, you won’t receive the SREC or Federal Tax Credit with a lease. </a:t>
            </a:r>
            <a:endParaRPr sz="2000" b="1" i="1"/>
          </a:p>
        </p:txBody>
      </p:sp>
      <p:pic>
        <p:nvPicPr>
          <p:cNvPr id="271" name="Google Shape;27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0578" y="474435"/>
            <a:ext cx="2944775" cy="152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Increasing the value of your home 	</a:t>
            </a:r>
            <a:endParaRPr/>
          </a:p>
        </p:txBody>
      </p:sp>
      <p:sp>
        <p:nvSpPr>
          <p:cNvPr id="277" name="Google Shape;277;p44"/>
          <p:cNvSpPr txBox="1">
            <a:spLocks noGrp="1"/>
          </p:cNvSpPr>
          <p:nvPr>
            <p:ph type="body" idx="1"/>
          </p:nvPr>
        </p:nvSpPr>
        <p:spPr>
          <a:xfrm>
            <a:off x="392900" y="1061450"/>
            <a:ext cx="3226800" cy="38679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🔼 Numbers vary, but on average: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🔼 1 kilowatt of solar = $5,911 in increased resale value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🔼 Installing 5kW of solar can increase the value of a home by up to $29,000!!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🔼 Source: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https://www.costofsolar.com/is-my-home-worth-more-with-solar-energy/</a:t>
            </a:r>
            <a:r>
              <a:rPr lang="en" sz="1400"/>
              <a:t> </a:t>
            </a:r>
            <a:endParaRPr sz="1400"/>
          </a:p>
        </p:txBody>
      </p:sp>
      <p:pic>
        <p:nvPicPr>
          <p:cNvPr id="278" name="Google Shape;27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2825" y="1061450"/>
            <a:ext cx="4941100" cy="370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body" idx="1"/>
          </p:nvPr>
        </p:nvSpPr>
        <p:spPr>
          <a:xfrm>
            <a:off x="628650" y="988176"/>
            <a:ext cx="7886700" cy="4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0A22E"/>
                </a:solidFill>
              </a:rPr>
              <a:t>•</a:t>
            </a:r>
            <a:r>
              <a:rPr lang="en" sz="1800"/>
              <a:t>Represents Illinois utility ratepayers &amp; advocates for </a:t>
            </a:r>
            <a:r>
              <a:rPr lang="en" sz="1800" b="1"/>
              <a:t>cheaper &amp; cleaner energy</a:t>
            </a: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0A22E"/>
                </a:solidFill>
              </a:rPr>
              <a:t>•</a:t>
            </a:r>
            <a:r>
              <a:rPr lang="en" sz="1800"/>
              <a:t>Has saved consumers more than </a:t>
            </a:r>
            <a:r>
              <a:rPr lang="en" sz="1800" b="1"/>
              <a:t>$20 billion </a:t>
            </a:r>
            <a:r>
              <a:rPr lang="en" sz="1800"/>
              <a:t>by fighting proposed electricity, natural gas, and telephone rate hikes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0A22E"/>
                </a:solidFill>
              </a:rPr>
              <a:t>•</a:t>
            </a:r>
            <a:r>
              <a:rPr lang="en" sz="1800"/>
              <a:t>Advocated for the Future Energy Jobs Act – which put Illinois at the forefront of renewable energy in the Midwest!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0A22E"/>
                </a:solidFill>
              </a:rPr>
              <a:t>•</a:t>
            </a:r>
            <a:r>
              <a:rPr lang="en" sz="1800"/>
              <a:t>Operates a consumer hotline to help with utility complaints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0A22E"/>
                </a:solidFill>
              </a:rPr>
              <a:t>•</a:t>
            </a:r>
            <a:r>
              <a:rPr lang="en" sz="1800"/>
              <a:t>Holds </a:t>
            </a:r>
            <a:r>
              <a:rPr lang="en" sz="1800" b="1"/>
              <a:t>~500 public education </a:t>
            </a:r>
            <a:r>
              <a:rPr lang="en" sz="1800"/>
              <a:t>events per year!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www.CitizensUtilityBoard.org</a:t>
            </a:r>
            <a:endParaRPr sz="1800">
              <a:solidFill>
                <a:srgbClr val="F0A22E"/>
              </a:solidFill>
            </a:endParaRPr>
          </a:p>
          <a:p>
            <a:pPr marL="342900" marR="0" lvl="0" indent="-1397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/>
          </a:p>
        </p:txBody>
      </p:sp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Citizens Utility Board (CUB) </a:t>
            </a:r>
            <a:endParaRPr/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3100" y="2845250"/>
            <a:ext cx="1884550" cy="188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Solarize Chicagoland</a:t>
            </a:r>
            <a:endParaRPr/>
          </a:p>
        </p:txBody>
      </p:sp>
      <p:sp>
        <p:nvSpPr>
          <p:cNvPr id="284" name="Google Shape;284;p45"/>
          <p:cNvSpPr txBox="1">
            <a:spLocks noGrp="1"/>
          </p:cNvSpPr>
          <p:nvPr>
            <p:ph type="body" idx="1"/>
          </p:nvPr>
        </p:nvSpPr>
        <p:spPr>
          <a:xfrm>
            <a:off x="628650" y="844794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A Solar Consumer Education Campaign!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50 + presentations throughout Chicagoland 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Looking into securing accompanying discounts for residents of Kane, Cook, DuPage, and Cook Counties! 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•"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SolarizeChicagoland.com</a:t>
            </a:r>
            <a:r>
              <a:rPr lang="en" sz="2000"/>
              <a:t> for more information</a:t>
            </a:r>
            <a:endParaRPr sz="2000"/>
          </a:p>
        </p:txBody>
      </p:sp>
      <p:pic>
        <p:nvPicPr>
          <p:cNvPr id="285" name="Google Shape;28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338" y="3352187"/>
            <a:ext cx="3619247" cy="164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6063" y="3352188"/>
            <a:ext cx="1640750" cy="164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4288" y="3602925"/>
            <a:ext cx="2610375" cy="113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0" indent="0">
              <a:buNone/>
            </a:pPr>
            <a:r>
              <a:rPr lang="en-US" dirty="0" smtClean="0"/>
              <a:t>Feel free to contact CUB with any questions: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 smtClean="0"/>
              <a:t>Christina </a:t>
            </a:r>
            <a:r>
              <a:rPr lang="en-US" dirty="0" err="1" smtClean="0"/>
              <a:t>Uzzo</a:t>
            </a:r>
            <a:endParaRPr lang="en-US" dirty="0" smtClean="0"/>
          </a:p>
          <a:p>
            <a:pPr marL="95250" indent="0">
              <a:buNone/>
            </a:pPr>
            <a:r>
              <a:rPr lang="en-US" dirty="0" smtClean="0"/>
              <a:t>Environmental Outreach Coordinator</a:t>
            </a:r>
          </a:p>
          <a:p>
            <a:pPr marL="95250" indent="0">
              <a:buNone/>
            </a:pPr>
            <a:r>
              <a:rPr lang="en-US" dirty="0" smtClean="0">
                <a:hlinkClick r:id="rId2"/>
              </a:rPr>
              <a:t>cuzzo@CitizensUtilityBoard.org</a:t>
            </a:r>
            <a:endParaRPr lang="en-US" dirty="0" smtClean="0"/>
          </a:p>
          <a:p>
            <a:pPr marL="95250" indent="0">
              <a:buNone/>
            </a:pPr>
            <a:r>
              <a:rPr lang="en-US" dirty="0" smtClean="0"/>
              <a:t>(312) 263-4282, x. </a:t>
            </a:r>
            <a:r>
              <a:rPr lang="en-US" smtClean="0"/>
              <a:t>134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836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628650" y="1047751"/>
            <a:ext cx="7886700" cy="3993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🔼  </a:t>
            </a:r>
            <a:r>
              <a:rPr lang="en" sz="2600"/>
              <a:t>Solar in Illinois </a:t>
            </a:r>
            <a:endParaRPr sz="2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🔼 </a:t>
            </a:r>
            <a:r>
              <a:rPr lang="en" sz="2600"/>
              <a:t>Solar Incentives</a:t>
            </a:r>
            <a:endParaRPr sz="26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🔼  </a:t>
            </a:r>
            <a:r>
              <a:rPr lang="en" sz="2600"/>
              <a:t>Solarize Chicagoland Group Buy</a:t>
            </a:r>
            <a:endParaRPr sz="2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Costs &amp; Incentives</a:t>
            </a:r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2689"/>
            <a:ext cx="9144000" cy="4578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007" y="-116772"/>
            <a:ext cx="6963986" cy="537704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1"/>
          <p:cNvSpPr txBox="1">
            <a:spLocks noGrp="1"/>
          </p:cNvSpPr>
          <p:nvPr>
            <p:ph type="title" idx="4294967295"/>
          </p:nvPr>
        </p:nvSpPr>
        <p:spPr>
          <a:xfrm>
            <a:off x="1176072" y="742960"/>
            <a:ext cx="6677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 there Enough Sunlight?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/>
          <p:nvPr/>
        </p:nvSpPr>
        <p:spPr>
          <a:xfrm>
            <a:off x="455375" y="1035850"/>
            <a:ext cx="42264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🔼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12,736 homes powered by solar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🔼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327 solar companies in state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🔼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$237.15 million total solar investment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🔼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Ranks 35th in the nation (but up from 42nd in 2017!)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🔼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Ranks 13th for growth projection - 1,399 MW over the next 5 years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251" y="349238"/>
            <a:ext cx="2983100" cy="44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283375" y="20239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in Illinois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Illinois - The Future Energy Jobs Act</a:t>
            </a:r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body" idx="1"/>
          </p:nvPr>
        </p:nvSpPr>
        <p:spPr>
          <a:xfrm>
            <a:off x="628650" y="940044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619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Future Energy Jobs Act (FEJA) passed in December 2016</a:t>
            </a:r>
            <a:endParaRPr/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Set Illinois on a path to achieve 25% renewable generation by 2025</a:t>
            </a:r>
            <a:endParaRPr/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Mandates 4,300 megawatts of new solar and wind by 2030</a:t>
            </a:r>
            <a:endParaRPr/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Commits $750 million to renewable energy job training</a:t>
            </a:r>
            <a:endParaRPr/>
          </a:p>
        </p:txBody>
      </p:sp>
      <p:pic>
        <p:nvPicPr>
          <p:cNvPr id="194" name="Google Shape;1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814" y="2709575"/>
            <a:ext cx="5314397" cy="21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213" y="2709575"/>
            <a:ext cx="3175975" cy="211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Incentives</a:t>
            </a:r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3 programs together make Illinois a great state for homeowners considering solar! 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973</Words>
  <Application>Microsoft Office PowerPoint</Application>
  <PresentationFormat>On-screen Show (16:9)</PresentationFormat>
  <Paragraphs>122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Verdana</vt:lpstr>
      <vt:lpstr>Helvetica Neue Light</vt:lpstr>
      <vt:lpstr>Calibri</vt:lpstr>
      <vt:lpstr>Simple Light</vt:lpstr>
      <vt:lpstr>Office Theme</vt:lpstr>
      <vt:lpstr>PowerPoint Presentation</vt:lpstr>
      <vt:lpstr>Citizens Utility Board (CUB) </vt:lpstr>
      <vt:lpstr>Roadmap</vt:lpstr>
      <vt:lpstr>Solar Costs &amp; Incentives</vt:lpstr>
      <vt:lpstr>PowerPoint Presentation</vt:lpstr>
      <vt:lpstr>Is there Enough Sunlight?</vt:lpstr>
      <vt:lpstr>Solar in Illinois</vt:lpstr>
      <vt:lpstr>Illinois - The Future Energy Jobs Act</vt:lpstr>
      <vt:lpstr>Solar Incentives</vt:lpstr>
      <vt:lpstr>PowerPoint Presentation</vt:lpstr>
      <vt:lpstr>Net Metering</vt:lpstr>
      <vt:lpstr>Net Metering on Your Bill</vt:lpstr>
      <vt:lpstr>PowerPoint Presentation</vt:lpstr>
      <vt:lpstr>Federal Programs - The Federal Tax Credit</vt:lpstr>
      <vt:lpstr>FEJA - Solar Renewable Energy Credits (S-RECs)</vt:lpstr>
      <vt:lpstr>SREC Payments are specific to your system</vt:lpstr>
      <vt:lpstr>Calculating Pay-off Time</vt:lpstr>
      <vt:lpstr>Financing Options</vt:lpstr>
      <vt:lpstr>Increasing the value of your home  </vt:lpstr>
      <vt:lpstr>Solarize Chicagoland</vt:lpstr>
      <vt:lpstr>Thank you!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Christina Uzzo</cp:lastModifiedBy>
  <cp:revision>2</cp:revision>
  <dcterms:modified xsi:type="dcterms:W3CDTF">2019-05-03T17:36:06Z</dcterms:modified>
</cp:coreProperties>
</file>